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287" r:id="rId3"/>
    <p:sldId id="295" r:id="rId4"/>
    <p:sldId id="281" r:id="rId5"/>
    <p:sldId id="283" r:id="rId6"/>
    <p:sldId id="299" r:id="rId7"/>
    <p:sldId id="300" r:id="rId8"/>
    <p:sldId id="288" r:id="rId9"/>
    <p:sldId id="289" r:id="rId10"/>
    <p:sldId id="296" r:id="rId11"/>
    <p:sldId id="284" r:id="rId12"/>
    <p:sldId id="260" r:id="rId13"/>
    <p:sldId id="276" r:id="rId14"/>
    <p:sldId id="290" r:id="rId15"/>
    <p:sldId id="291" r:id="rId16"/>
    <p:sldId id="292" r:id="rId17"/>
    <p:sldId id="30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8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9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2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63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1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4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7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4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A7738-D05E-4FC2-8C46-8B816EC4D744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4E50A-6BF9-4280-9DDD-8589E6B5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6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8000-7CB9-839D-D3F3-D8C83748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01" y="22685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Vertebrate development</a:t>
            </a:r>
          </a:p>
        </p:txBody>
      </p:sp>
    </p:spTree>
    <p:extLst>
      <p:ext uri="{BB962C8B-B14F-4D97-AF65-F5344CB8AC3E}">
        <p14:creationId xmlns:p14="http://schemas.microsoft.com/office/powerpoint/2010/main" val="334102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8E80-62FE-D67F-8BC5-50C60BF7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Fate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79597-AB18-1C33-85CE-5690939D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4" y="2220686"/>
            <a:ext cx="8756811" cy="36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8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DF28-95D9-8BE2-70A4-A266744F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5805"/>
          </a:xfrm>
        </p:spPr>
        <p:txBody>
          <a:bodyPr/>
          <a:lstStyle/>
          <a:p>
            <a:pPr algn="ctr"/>
            <a:r>
              <a:rPr lang="en-US" dirty="0"/>
              <a:t>Fate Map of a Frog Blastula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1C284-AD2D-C879-279D-6E30C39A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968499"/>
            <a:ext cx="61245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35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9286-02E0-E570-7BCC-E31FB2DB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Fate maps of germ layers—ectoderm, mesoderm, and endoderm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802D00-60AB-5A43-820E-BF2A4C291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682" y="2058891"/>
            <a:ext cx="5842074" cy="4351338"/>
          </a:xfrm>
        </p:spPr>
      </p:pic>
    </p:spTree>
    <p:extLst>
      <p:ext uri="{BB962C8B-B14F-4D97-AF65-F5344CB8AC3E}">
        <p14:creationId xmlns:p14="http://schemas.microsoft.com/office/powerpoint/2010/main" val="282878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1ED1-E2A0-025E-F18F-68B780E9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05" y="317728"/>
            <a:ext cx="7886700" cy="69856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Cell Fate Determination and Pattern Formation by Inductive Signals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3006B-D59A-5FBC-2C1D-E70157B81585}"/>
              </a:ext>
            </a:extLst>
          </p:cNvPr>
          <p:cNvSpPr txBox="1"/>
          <p:nvPr/>
        </p:nvSpPr>
        <p:spPr>
          <a:xfrm>
            <a:off x="6634065" y="2953054"/>
            <a:ext cx="238154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Avenir-Roman"/>
              </a:rPr>
              <a:t>Spemann’s research revealed that gastrulation and subsequent normal development in salamanders depend on cytoplasmic determinants localized in the gray crescent.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6C98F1-4B77-8472-A76E-83CACA98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3" y="1509518"/>
            <a:ext cx="61626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EAFE-10C9-8E9D-3BC7-6E8F68B3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55" y="113200"/>
            <a:ext cx="8515350" cy="77320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Organogenesis: Neurulation in a frog embryo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CEAA5-5A40-D2E8-633F-772C96B8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3" y="1007706"/>
            <a:ext cx="7794034" cy="55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6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51C0-FDB7-0638-869B-23F9808C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782"/>
            <a:ext cx="7886700" cy="577266"/>
          </a:xfrm>
        </p:spPr>
        <p:txBody>
          <a:bodyPr>
            <a:normAutofit/>
          </a:bodyPr>
          <a:lstStyle/>
          <a:p>
            <a:r>
              <a:rPr lang="en-US" sz="3200" b="1" dirty="0"/>
              <a:t>Change in cell shape during morphogenesis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9FD65-EED4-1AB8-09CA-28A288B4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839756"/>
            <a:ext cx="46482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4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24D8-8717-7617-DEDB-C665EFEB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8385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/>
              <a:t>Homeotic (Hox) Genes Control Body 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5188E-D8C3-5FE6-F546-77934505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938851"/>
            <a:ext cx="5399023" cy="57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2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733E-770E-CB6A-C85F-9C3F868A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distinction between cell fate, determination, and specification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28121-40BC-777A-AD19-442F819D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18" y="1940767"/>
            <a:ext cx="8568164" cy="40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13A5-9212-7BEB-C8C6-3F03726B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1821"/>
            <a:ext cx="7886700" cy="1099780"/>
          </a:xfrm>
        </p:spPr>
        <p:txBody>
          <a:bodyPr>
            <a:normAutofit/>
          </a:bodyPr>
          <a:lstStyle/>
          <a:p>
            <a:r>
              <a:rPr lang="en-US" sz="3200" b="1" dirty="0"/>
              <a:t>The early stages of development, as exemplified by a frog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B3048-CED1-1A8A-10E4-80D9B8EB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71601"/>
            <a:ext cx="8014996" cy="51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55D29-9C28-CFB7-7E4B-E4343200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13168"/>
          </a:xfrm>
        </p:spPr>
        <p:txBody>
          <a:bodyPr/>
          <a:lstStyle/>
          <a:p>
            <a:pPr algn="ctr"/>
            <a:r>
              <a:rPr lang="en-US" b="1" dirty="0"/>
              <a:t>Gray Crescent 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2DAF0-30E7-BF00-EC2E-F0AF2B178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522962"/>
            <a:ext cx="64293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4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CD0AF-F8C8-E844-A4F9-2F1D1F52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2530"/>
            <a:ext cx="7886700" cy="662781"/>
          </a:xfrm>
        </p:spPr>
        <p:txBody>
          <a:bodyPr>
            <a:normAutofit/>
          </a:bodyPr>
          <a:lstStyle/>
          <a:p>
            <a:r>
              <a:rPr lang="en-US" sz="3200" b="1" dirty="0"/>
              <a:t>Some patterns of cleavage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4600B-991A-3528-D80E-5D22C134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27907"/>
            <a:ext cx="7886700" cy="58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2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5E68-B994-73AA-C50C-5B7BA3D1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95" y="169183"/>
            <a:ext cx="7886700" cy="78253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Cleavage in a frog embryo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293576-3838-9656-EEC1-C4C6D9051D30}"/>
              </a:ext>
            </a:extLst>
          </p:cNvPr>
          <p:cNvGrpSpPr/>
          <p:nvPr/>
        </p:nvGrpSpPr>
        <p:grpSpPr>
          <a:xfrm>
            <a:off x="550506" y="951722"/>
            <a:ext cx="7357382" cy="5737095"/>
            <a:chOff x="550506" y="951722"/>
            <a:chExt cx="7357382" cy="57370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55E55F-CCDA-2024-FDF5-4AD65660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295" y="1232035"/>
              <a:ext cx="7204593" cy="545678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84654-8ABE-DBA2-0AB9-A0E33128EB3A}"/>
                </a:ext>
              </a:extLst>
            </p:cNvPr>
            <p:cNvSpPr/>
            <p:nvPr/>
          </p:nvSpPr>
          <p:spPr>
            <a:xfrm>
              <a:off x="550506" y="951722"/>
              <a:ext cx="4618653" cy="7825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618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B464-E43C-7F4B-8A0F-23A4136E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18441"/>
          </a:xfrm>
        </p:spPr>
        <p:txBody>
          <a:bodyPr/>
          <a:lstStyle/>
          <a:p>
            <a:pPr algn="ctr"/>
            <a:r>
              <a:rPr lang="en-US" b="1" dirty="0"/>
              <a:t>Gastrulation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23BC6-2E8B-6B48-3D2D-5E99BD95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14" y="2007929"/>
            <a:ext cx="8055372" cy="40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8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75E0-3691-025C-FA4C-C7511C18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0490"/>
          </a:xfrm>
        </p:spPr>
        <p:txBody>
          <a:bodyPr/>
          <a:lstStyle/>
          <a:p>
            <a:pPr algn="ctr"/>
            <a:r>
              <a:rPr lang="en-US" b="1" dirty="0"/>
              <a:t>Gastrulation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A7C75-47B3-896E-1D94-5415DEF3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26" y="1690689"/>
            <a:ext cx="7688424" cy="4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6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F3262-85F9-07B5-6D67-C6EC1138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3878"/>
          </a:xfrm>
        </p:spPr>
        <p:txBody>
          <a:bodyPr/>
          <a:lstStyle/>
          <a:p>
            <a:pPr algn="ctr"/>
            <a:r>
              <a:rPr lang="en-US" b="1" dirty="0"/>
              <a:t>Gastrulation in sea urchin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7B60F-B138-FF22-776D-961807D0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" y="1788317"/>
            <a:ext cx="8742784" cy="34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2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9EE2A-33F1-F15F-C030-1C6CB7DF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3508"/>
            <a:ext cx="7886700" cy="77223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Gastrulation in frog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DEA83-017C-4F13-D09B-650450B3B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6" y="1054359"/>
            <a:ext cx="7856489" cy="56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08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1638</TotalTime>
  <Words>115</Words>
  <Application>Microsoft Office PowerPoint</Application>
  <PresentationFormat>On-screen Show (4:3)</PresentationFormat>
  <Paragraphs>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Avenir-Roman</vt:lpstr>
      <vt:lpstr>Calibri</vt:lpstr>
      <vt:lpstr>Calibri Light</vt:lpstr>
      <vt:lpstr>Office Theme</vt:lpstr>
      <vt:lpstr>Vertebrate development</vt:lpstr>
      <vt:lpstr>The early stages of development, as exemplified by a frog</vt:lpstr>
      <vt:lpstr>Gray Crescent formation</vt:lpstr>
      <vt:lpstr>Some patterns of cleavage</vt:lpstr>
      <vt:lpstr>Cleavage in a frog embryo</vt:lpstr>
      <vt:lpstr>Gastrulation</vt:lpstr>
      <vt:lpstr>Gastrulation</vt:lpstr>
      <vt:lpstr>Gastrulation in sea urchin</vt:lpstr>
      <vt:lpstr>Gastrulation in frog</vt:lpstr>
      <vt:lpstr>Fate mapping</vt:lpstr>
      <vt:lpstr>Fate Map of a Frog Blastula</vt:lpstr>
      <vt:lpstr>Fate maps of germ layers—ectoderm, mesoderm, and endoderm</vt:lpstr>
      <vt:lpstr>Cell Fate Determination and Pattern Formation by Inductive Signals</vt:lpstr>
      <vt:lpstr>Organogenesis: Neurulation in a frog embryo</vt:lpstr>
      <vt:lpstr>Change in cell shape during morphogenesis</vt:lpstr>
      <vt:lpstr>Homeotic (Hox) Genes Control Body Segmentation</vt:lpstr>
      <vt:lpstr>The distinction between cell fate, determination, and specification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Jogender Singh</dc:creator>
  <cp:lastModifiedBy>Jogender Singh</cp:lastModifiedBy>
  <cp:revision>37</cp:revision>
  <dcterms:created xsi:type="dcterms:W3CDTF">2022-07-16T06:15:58Z</dcterms:created>
  <dcterms:modified xsi:type="dcterms:W3CDTF">2022-07-20T05:35:00Z</dcterms:modified>
</cp:coreProperties>
</file>